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25"/>
  </p:notesMasterIdLst>
  <p:sldIdLst>
    <p:sldId id="257" r:id="rId5"/>
    <p:sldId id="256" r:id="rId6"/>
    <p:sldId id="259" r:id="rId7"/>
    <p:sldId id="260" r:id="rId8"/>
    <p:sldId id="258" r:id="rId9"/>
    <p:sldId id="261" r:id="rId10"/>
    <p:sldId id="262" r:id="rId11"/>
    <p:sldId id="263" r:id="rId12"/>
    <p:sldId id="264" r:id="rId13"/>
    <p:sldId id="271" r:id="rId14"/>
    <p:sldId id="272" r:id="rId15"/>
    <p:sldId id="273" r:id="rId16"/>
    <p:sldId id="274" r:id="rId17"/>
    <p:sldId id="275" r:id="rId18"/>
    <p:sldId id="277" r:id="rId19"/>
    <p:sldId id="265" r:id="rId20"/>
    <p:sldId id="276" r:id="rId21"/>
    <p:sldId id="266" r:id="rId22"/>
    <p:sldId id="267" r:id="rId23"/>
    <p:sldId id="268" r:id="rId24"/>
  </p:sldIdLst>
  <p:sldSz cx="9144000" cy="6858000" type="screen4x3"/>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94635" autoAdjust="0"/>
  </p:normalViewPr>
  <p:slideViewPr>
    <p:cSldViewPr>
      <p:cViewPr varScale="1">
        <p:scale>
          <a:sx n="85" d="100"/>
          <a:sy n="85" d="100"/>
        </p:scale>
        <p:origin x="1152"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68" d="100"/>
          <a:sy n="68" d="100"/>
        </p:scale>
        <p:origin x="280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rgio Leonardo Vigliecca" userId="S::sergio.vigliecca@alu.inspt.utn.edu.ar::d57e4adc-c00a-401e-853c-39ba84ce68bb" providerId="AD" clId="Web-{A765BCB8-488A-44C6-9186-119B975E7EAB}"/>
    <pc:docChg chg="modSld">
      <pc:chgData name="Sergio Leonardo Vigliecca" userId="S::sergio.vigliecca@alu.inspt.utn.edu.ar::d57e4adc-c00a-401e-853c-39ba84ce68bb" providerId="AD" clId="Web-{A765BCB8-488A-44C6-9186-119B975E7EAB}" dt="2020-04-30T19:55:29.170" v="0" actId="1076"/>
      <pc:docMkLst>
        <pc:docMk/>
      </pc:docMkLst>
      <pc:sldChg chg="modSp">
        <pc:chgData name="Sergio Leonardo Vigliecca" userId="S::sergio.vigliecca@alu.inspt.utn.edu.ar::d57e4adc-c00a-401e-853c-39ba84ce68bb" providerId="AD" clId="Web-{A765BCB8-488A-44C6-9186-119B975E7EAB}" dt="2020-04-30T19:55:29.170" v="0" actId="1076"/>
        <pc:sldMkLst>
          <pc:docMk/>
          <pc:sldMk cId="0" sldId="257"/>
        </pc:sldMkLst>
        <pc:spChg chg="mod">
          <ac:chgData name="Sergio Leonardo Vigliecca" userId="S::sergio.vigliecca@alu.inspt.utn.edu.ar::d57e4adc-c00a-401e-853c-39ba84ce68bb" providerId="AD" clId="Web-{A765BCB8-488A-44C6-9186-119B975E7EAB}" dt="2020-04-30T19:55:29.170" v="0" actId="1076"/>
          <ac:spMkLst>
            <pc:docMk/>
            <pc:sldMk cId="0" sldId="257"/>
            <ac:spMk id="10" creationId="{00000000-0000-0000-0000-000000000000}"/>
          </ac:spMkLst>
        </pc:spChg>
      </pc:sldChg>
    </pc:docChg>
  </pc:docChgLst>
  <pc:docChgLst>
    <pc:chgData name="Franco Alejandro Gomez" userId="5f95b488-5c28-4c10-bc36-84c2d3797864" providerId="ADAL" clId="{7784B7CC-CC5B-4D63-9C84-380FA79664C3}"/>
    <pc:docChg chg="modSld">
      <pc:chgData name="Franco Alejandro Gomez" userId="5f95b488-5c28-4c10-bc36-84c2d3797864" providerId="ADAL" clId="{7784B7CC-CC5B-4D63-9C84-380FA79664C3}" dt="2020-05-12T18:54:48.398" v="0" actId="1076"/>
      <pc:docMkLst>
        <pc:docMk/>
      </pc:docMkLst>
      <pc:sldChg chg="modSp mod">
        <pc:chgData name="Franco Alejandro Gomez" userId="5f95b488-5c28-4c10-bc36-84c2d3797864" providerId="ADAL" clId="{7784B7CC-CC5B-4D63-9C84-380FA79664C3}" dt="2020-05-12T18:54:48.398" v="0" actId="1076"/>
        <pc:sldMkLst>
          <pc:docMk/>
          <pc:sldMk cId="0" sldId="268"/>
        </pc:sldMkLst>
        <pc:spChg chg="mod">
          <ac:chgData name="Franco Alejandro Gomez" userId="5f95b488-5c28-4c10-bc36-84c2d3797864" providerId="ADAL" clId="{7784B7CC-CC5B-4D63-9C84-380FA79664C3}" dt="2020-05-12T18:54:48.398" v="0" actId="1076"/>
          <ac:spMkLst>
            <pc:docMk/>
            <pc:sldMk cId="0" sldId="268"/>
            <ac:spMk id="5" creationId="{00000000-0000-0000-0000-000000000000}"/>
          </ac:spMkLst>
        </pc:spChg>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6D668D-DC6E-4D9B-BF9E-18C3192CFF03}" type="datetimeFigureOut">
              <a:rPr lang="es-ES" smtClean="0"/>
              <a:t>12/05/2020</a:t>
            </a:fld>
            <a:endParaRPr lang="es-ES"/>
          </a:p>
        </p:txBody>
      </p:sp>
      <p:sp>
        <p:nvSpPr>
          <p:cNvPr id="4" name="Marcador de imagen de diapositiva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ED2616-B35D-4947-BFD1-58B8372148AA}" type="slidenum">
              <a:rPr lang="es-ES" smtClean="0"/>
              <a:t>‹Nº›</a:t>
            </a:fld>
            <a:endParaRPr lang="es-ES"/>
          </a:p>
        </p:txBody>
      </p:sp>
    </p:spTree>
    <p:extLst>
      <p:ext uri="{BB962C8B-B14F-4D97-AF65-F5344CB8AC3E}">
        <p14:creationId xmlns:p14="http://schemas.microsoft.com/office/powerpoint/2010/main" val="3840710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5"/>
          </p:nvPr>
        </p:nvSpPr>
        <p:spPr/>
        <p:txBody>
          <a:bodyPr/>
          <a:lstStyle/>
          <a:p>
            <a:fld id="{79ED2616-B35D-4947-BFD1-58B8372148AA}" type="slidenum">
              <a:rPr lang="es-ES" smtClean="0"/>
              <a:t>1</a:t>
            </a:fld>
            <a:endParaRPr lang="es-ES"/>
          </a:p>
        </p:txBody>
      </p:sp>
    </p:spTree>
    <p:extLst>
      <p:ext uri="{BB962C8B-B14F-4D97-AF65-F5344CB8AC3E}">
        <p14:creationId xmlns:p14="http://schemas.microsoft.com/office/powerpoint/2010/main" val="2955277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AR"/>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AR"/>
          </a:p>
        </p:txBody>
      </p:sp>
      <p:sp>
        <p:nvSpPr>
          <p:cNvPr id="4" name="3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AR"/>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AR"/>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11"/>
          </p:nvPr>
        </p:nvSpPr>
        <p:spPr/>
        <p:txBody>
          <a:bodyPr/>
          <a:lstStyle/>
          <a:p>
            <a:endParaRPr lang="es-AR"/>
          </a:p>
        </p:txBody>
      </p:sp>
      <p:sp>
        <p:nvSpPr>
          <p:cNvPr id="6" name="5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4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AR"/>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7" name="6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8" name="7 Marcador de pie de página"/>
          <p:cNvSpPr>
            <a:spLocks noGrp="1"/>
          </p:cNvSpPr>
          <p:nvPr>
            <p:ph type="ftr" sz="quarter" idx="11"/>
          </p:nvPr>
        </p:nvSpPr>
        <p:spPr/>
        <p:txBody>
          <a:bodyPr/>
          <a:lstStyle/>
          <a:p>
            <a:endParaRPr lang="es-AR"/>
          </a:p>
        </p:txBody>
      </p:sp>
      <p:sp>
        <p:nvSpPr>
          <p:cNvPr id="9" name="8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AR"/>
          </a:p>
        </p:txBody>
      </p:sp>
      <p:sp>
        <p:nvSpPr>
          <p:cNvPr id="3" name="2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4" name="3 Marcador de pie de página"/>
          <p:cNvSpPr>
            <a:spLocks noGrp="1"/>
          </p:cNvSpPr>
          <p:nvPr>
            <p:ph type="ftr" sz="quarter" idx="11"/>
          </p:nvPr>
        </p:nvSpPr>
        <p:spPr/>
        <p:txBody>
          <a:bodyPr/>
          <a:lstStyle/>
          <a:p>
            <a:endParaRPr lang="es-AR"/>
          </a:p>
        </p:txBody>
      </p:sp>
      <p:sp>
        <p:nvSpPr>
          <p:cNvPr id="5" name="4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3" name="2 Marcador de pie de página"/>
          <p:cNvSpPr>
            <a:spLocks noGrp="1"/>
          </p:cNvSpPr>
          <p:nvPr>
            <p:ph type="ftr" sz="quarter" idx="11"/>
          </p:nvPr>
        </p:nvSpPr>
        <p:spPr/>
        <p:txBody>
          <a:bodyPr/>
          <a:lstStyle/>
          <a:p>
            <a:endParaRPr lang="es-AR"/>
          </a:p>
        </p:txBody>
      </p:sp>
      <p:sp>
        <p:nvSpPr>
          <p:cNvPr id="4" name="3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AR"/>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AR"/>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A1B8EE95-5E70-4EFD-A285-DC0A3D42DA13}" type="datetimeFigureOut">
              <a:rPr lang="es-AR" smtClean="0"/>
              <a:pPr/>
              <a:t>12/5/2020</a:t>
            </a:fld>
            <a:endParaRPr lang="es-AR"/>
          </a:p>
        </p:txBody>
      </p:sp>
      <p:sp>
        <p:nvSpPr>
          <p:cNvPr id="6" name="5 Marcador de pie de página"/>
          <p:cNvSpPr>
            <a:spLocks noGrp="1"/>
          </p:cNvSpPr>
          <p:nvPr>
            <p:ph type="ftr" sz="quarter" idx="11"/>
          </p:nvPr>
        </p:nvSpPr>
        <p:spPr/>
        <p:txBody>
          <a:bodyPr/>
          <a:lstStyle/>
          <a:p>
            <a:endParaRPr lang="es-AR"/>
          </a:p>
        </p:txBody>
      </p:sp>
      <p:sp>
        <p:nvSpPr>
          <p:cNvPr id="7" name="6 Marcador de número de diapositiva"/>
          <p:cNvSpPr>
            <a:spLocks noGrp="1"/>
          </p:cNvSpPr>
          <p:nvPr>
            <p:ph type="sldNum" sz="quarter" idx="12"/>
          </p:nvPr>
        </p:nvSpPr>
        <p:spPr/>
        <p:txBody>
          <a:bodyPr/>
          <a:lstStyle/>
          <a:p>
            <a:fld id="{2FBF4B42-88DC-4CED-9254-B66197096AD5}" type="slidenum">
              <a:rPr lang="es-AR" smtClean="0"/>
              <a:pPr/>
              <a:t>‹Nº›</a:t>
            </a:fld>
            <a:endParaRPr lang="es-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B8EE95-5E70-4EFD-A285-DC0A3D42DA13}" type="datetimeFigureOut">
              <a:rPr lang="es-AR" smtClean="0"/>
              <a:pPr/>
              <a:t>12/5/2020</a:t>
            </a:fld>
            <a:endParaRPr lang="es-AR"/>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BF4B42-88DC-4CED-9254-B66197096AD5}" type="slidenum">
              <a:rPr lang="es-AR" smtClean="0"/>
              <a:pPr/>
              <a:t>‹Nº›</a:t>
            </a:fld>
            <a:endParaRPr lang="es-A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CuadroTexto"/>
          <p:cNvSpPr txBox="1"/>
          <p:nvPr/>
        </p:nvSpPr>
        <p:spPr>
          <a:xfrm>
            <a:off x="1357290" y="1500174"/>
            <a:ext cx="6286544" cy="369332"/>
          </a:xfrm>
          <a:prstGeom prst="rect">
            <a:avLst/>
          </a:prstGeom>
          <a:noFill/>
        </p:spPr>
        <p:txBody>
          <a:bodyPr wrap="square" rtlCol="0">
            <a:spAutoFit/>
          </a:bodyPr>
          <a:lstStyle/>
          <a:p>
            <a:endParaRPr lang="es-AR" dirty="0"/>
          </a:p>
        </p:txBody>
      </p:sp>
      <p:pic>
        <p:nvPicPr>
          <p:cNvPr id="5" name="Picture 3" descr="G:\UTN INSPT\imagesCADQE17X.jpg"/>
          <p:cNvPicPr>
            <a:picLocks noChangeAspect="1" noChangeArrowheads="1"/>
          </p:cNvPicPr>
          <p:nvPr/>
        </p:nvPicPr>
        <p:blipFill>
          <a:blip r:embed="rId3" cstate="print"/>
          <a:srcRect/>
          <a:stretch>
            <a:fillRect/>
          </a:stretch>
        </p:blipFill>
        <p:spPr bwMode="auto">
          <a:xfrm>
            <a:off x="5929322" y="1714488"/>
            <a:ext cx="2596352" cy="3357586"/>
          </a:xfrm>
          <a:prstGeom prst="rect">
            <a:avLst/>
          </a:prstGeom>
          <a:noFill/>
        </p:spPr>
      </p:pic>
      <p:sp>
        <p:nvSpPr>
          <p:cNvPr id="9" name="8 Proceso"/>
          <p:cNvSpPr/>
          <p:nvPr/>
        </p:nvSpPr>
        <p:spPr>
          <a:xfrm>
            <a:off x="0" y="2071678"/>
            <a:ext cx="6000760" cy="2714644"/>
          </a:xfrm>
          <a:prstGeom prst="flowChart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AR"/>
          </a:p>
        </p:txBody>
      </p:sp>
      <p:sp>
        <p:nvSpPr>
          <p:cNvPr id="10" name="9 Proceso"/>
          <p:cNvSpPr/>
          <p:nvPr/>
        </p:nvSpPr>
        <p:spPr>
          <a:xfrm>
            <a:off x="8501090" y="2441271"/>
            <a:ext cx="642910" cy="2786082"/>
          </a:xfrm>
          <a:prstGeom prst="flowChart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s-AR"/>
          </a:p>
        </p:txBody>
      </p:sp>
      <p:sp>
        <p:nvSpPr>
          <p:cNvPr id="11" name="10 CuadroTexto"/>
          <p:cNvSpPr txBox="1"/>
          <p:nvPr/>
        </p:nvSpPr>
        <p:spPr>
          <a:xfrm>
            <a:off x="785786" y="2786058"/>
            <a:ext cx="4429156" cy="1323439"/>
          </a:xfrm>
          <a:prstGeom prst="rect">
            <a:avLst/>
          </a:prstGeom>
          <a:noFill/>
        </p:spPr>
        <p:txBody>
          <a:bodyPr wrap="square" rtlCol="0">
            <a:spAutoFit/>
            <a:scene3d>
              <a:camera prst="orthographicFront"/>
              <a:lightRig rig="balanced" dir="t">
                <a:rot lat="0" lon="0" rev="2100000"/>
              </a:lightRig>
            </a:scene3d>
            <a:sp3d extrusionH="57150" prstMaterial="metal">
              <a:bevelT w="38100" h="25400"/>
              <a:contourClr>
                <a:schemeClr val="bg2"/>
              </a:contourClr>
            </a:sp3d>
          </a:bodyPr>
          <a:lstStyle/>
          <a:p>
            <a:pPr algn="ctr"/>
            <a:r>
              <a:rPr lang="es-AR" sz="4000" b="1" dirty="0">
                <a:ln w="50800"/>
                <a:solidFill>
                  <a:schemeClr val="bg1">
                    <a:shade val="50000"/>
                  </a:schemeClr>
                </a:solidFill>
                <a:latin typeface="Arial" pitchFamily="34" charset="0"/>
                <a:cs typeface="Arial" pitchFamily="34" charset="0"/>
              </a:rPr>
              <a:t>LABORATORIO DE MEDICIONES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428596" y="1643050"/>
            <a:ext cx="8358246" cy="523220"/>
          </a:xfrm>
          <a:prstGeom prst="rect">
            <a:avLst/>
          </a:prstGeom>
          <a:noFill/>
        </p:spPr>
        <p:txBody>
          <a:bodyPr wrap="square" rtlCol="0">
            <a:spAutoFit/>
          </a:bodyPr>
          <a:lstStyle/>
          <a:p>
            <a:r>
              <a:rPr lang="es-AR" sz="2800" dirty="0">
                <a:latin typeface="Arial" pitchFamily="34" charset="0"/>
                <a:cs typeface="Arial" pitchFamily="34" charset="0"/>
              </a:rPr>
              <a:t>Sistema antagónico: ESPIRALES Y CINTA TENSA</a:t>
            </a:r>
          </a:p>
        </p:txBody>
      </p:sp>
      <p:pic>
        <p:nvPicPr>
          <p:cNvPr id="1026" name="Picture 2"/>
          <p:cNvPicPr>
            <a:picLocks noChangeAspect="1" noChangeArrowheads="1"/>
          </p:cNvPicPr>
          <p:nvPr/>
        </p:nvPicPr>
        <p:blipFill>
          <a:blip r:embed="rId3" cstate="print"/>
          <a:srcRect/>
          <a:stretch>
            <a:fillRect/>
          </a:stretch>
        </p:blipFill>
        <p:spPr bwMode="auto">
          <a:xfrm>
            <a:off x="3357554" y="2714620"/>
            <a:ext cx="2695575" cy="2981325"/>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2050" name="Picture 2"/>
          <p:cNvPicPr>
            <a:picLocks noChangeAspect="1" noChangeArrowheads="1"/>
          </p:cNvPicPr>
          <p:nvPr/>
        </p:nvPicPr>
        <p:blipFill>
          <a:blip r:embed="rId3" cstate="print">
            <a:lum bright="17000" contrast="25000"/>
          </a:blip>
          <a:srcRect/>
          <a:stretch>
            <a:fillRect/>
          </a:stretch>
        </p:blipFill>
        <p:spPr bwMode="auto">
          <a:xfrm>
            <a:off x="2571736" y="1571612"/>
            <a:ext cx="4495819" cy="4543903"/>
          </a:xfrm>
          <a:prstGeom prst="rect">
            <a:avLst/>
          </a:prstGeom>
          <a:noFill/>
          <a:ln w="9525">
            <a:noFill/>
            <a:miter lim="800000"/>
            <a:headEnd/>
            <a:tailEnd/>
          </a:ln>
        </p:spPr>
      </p:pic>
      <p:sp>
        <p:nvSpPr>
          <p:cNvPr id="6" name="5 CuadroTexto"/>
          <p:cNvSpPr txBox="1"/>
          <p:nvPr/>
        </p:nvSpPr>
        <p:spPr>
          <a:xfrm>
            <a:off x="6072198" y="5072074"/>
            <a:ext cx="2643206" cy="523220"/>
          </a:xfrm>
          <a:prstGeom prst="rect">
            <a:avLst/>
          </a:prstGeom>
          <a:noFill/>
        </p:spPr>
        <p:txBody>
          <a:bodyPr wrap="square" rtlCol="0">
            <a:spAutoFit/>
          </a:bodyPr>
          <a:lstStyle/>
          <a:p>
            <a:r>
              <a:rPr lang="es-AR" sz="2800" dirty="0" err="1">
                <a:latin typeface="Arial" pitchFamily="34" charset="0"/>
                <a:cs typeface="Arial" pitchFamily="34" charset="0"/>
              </a:rPr>
              <a:t>Mr</a:t>
            </a:r>
            <a:r>
              <a:rPr lang="es-AR" sz="2800" dirty="0">
                <a:latin typeface="Arial" pitchFamily="34" charset="0"/>
                <a:cs typeface="Arial" pitchFamily="34" charset="0"/>
              </a:rPr>
              <a:t> = M . K . </a:t>
            </a:r>
            <a:r>
              <a:rPr lang="el-GR" sz="2800" dirty="0">
                <a:latin typeface="Arial" pitchFamily="34" charset="0"/>
                <a:cs typeface="Arial" pitchFamily="34" charset="0"/>
              </a:rPr>
              <a:t>θ</a:t>
            </a:r>
            <a:endParaRPr lang="es-AR" sz="2800" dirty="0">
              <a:latin typeface="Arial" pitchFamily="34" charset="0"/>
              <a:cs typeface="Arial"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3074" name="Picture 2"/>
          <p:cNvPicPr>
            <a:picLocks noChangeAspect="1" noChangeArrowheads="1"/>
          </p:cNvPicPr>
          <p:nvPr/>
        </p:nvPicPr>
        <p:blipFill>
          <a:blip r:embed="rId3" cstate="print">
            <a:lum bright="17000" contrast="16000"/>
          </a:blip>
          <a:srcRect/>
          <a:stretch>
            <a:fillRect/>
          </a:stretch>
        </p:blipFill>
        <p:spPr bwMode="auto">
          <a:xfrm>
            <a:off x="1571604" y="1000108"/>
            <a:ext cx="5843599" cy="5611666"/>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4098" name="Picture 2"/>
          <p:cNvPicPr>
            <a:picLocks noChangeAspect="1" noChangeArrowheads="1"/>
          </p:cNvPicPr>
          <p:nvPr/>
        </p:nvPicPr>
        <p:blipFill>
          <a:blip r:embed="rId3" cstate="print">
            <a:lum bright="14000" contrast="17000"/>
          </a:blip>
          <a:srcRect/>
          <a:stretch>
            <a:fillRect/>
          </a:stretch>
        </p:blipFill>
        <p:spPr bwMode="auto">
          <a:xfrm rot="16200000">
            <a:off x="1866635" y="562202"/>
            <a:ext cx="5196417" cy="6357982"/>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5122" name="Picture 2"/>
          <p:cNvPicPr>
            <a:picLocks noChangeAspect="1" noChangeArrowheads="1"/>
          </p:cNvPicPr>
          <p:nvPr/>
        </p:nvPicPr>
        <p:blipFill>
          <a:blip r:embed="rId3" cstate="print">
            <a:lum bright="15000" contrast="18000"/>
          </a:blip>
          <a:srcRect/>
          <a:stretch>
            <a:fillRect/>
          </a:stretch>
        </p:blipFill>
        <p:spPr bwMode="auto">
          <a:xfrm>
            <a:off x="1857356" y="1857364"/>
            <a:ext cx="5846747" cy="3847492"/>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biLevel thresh="75000"/>
          </a:blip>
          <a:stretch>
            <a:fillRect/>
          </a:stretch>
        </p:blipFill>
        <p:spPr>
          <a:xfrm>
            <a:off x="1681162" y="1009650"/>
            <a:ext cx="5781675" cy="4838700"/>
          </a:xfrm>
          <a:prstGeom prst="rect">
            <a:avLst/>
          </a:prstGeom>
        </p:spPr>
      </p:pic>
      <p:sp>
        <p:nvSpPr>
          <p:cNvPr id="3"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4" name="Picture 3" descr="G:\UTN INSPT\imagesCADQE17X.jpg"/>
          <p:cNvPicPr>
            <a:picLocks noChangeAspect="1" noChangeArrowheads="1"/>
          </p:cNvPicPr>
          <p:nvPr/>
        </p:nvPicPr>
        <p:blipFill>
          <a:blip r:embed="rId3" cstate="print"/>
          <a:srcRect/>
          <a:stretch>
            <a:fillRect/>
          </a:stretch>
        </p:blipFill>
        <p:spPr bwMode="auto">
          <a:xfrm>
            <a:off x="7786710" y="0"/>
            <a:ext cx="773363" cy="1000108"/>
          </a:xfrm>
          <a:prstGeom prst="rect">
            <a:avLst/>
          </a:prstGeom>
          <a:noFill/>
        </p:spPr>
      </p:pic>
    </p:spTree>
    <p:extLst>
      <p:ext uri="{BB962C8B-B14F-4D97-AF65-F5344CB8AC3E}">
        <p14:creationId xmlns:p14="http://schemas.microsoft.com/office/powerpoint/2010/main" val="33512454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6" name="5 CuadroTexto"/>
          <p:cNvSpPr txBox="1"/>
          <p:nvPr/>
        </p:nvSpPr>
        <p:spPr>
          <a:xfrm>
            <a:off x="785786" y="1643050"/>
            <a:ext cx="7715304" cy="954107"/>
          </a:xfrm>
          <a:prstGeom prst="rect">
            <a:avLst/>
          </a:prstGeom>
          <a:noFill/>
        </p:spPr>
        <p:txBody>
          <a:bodyPr wrap="square" rtlCol="0">
            <a:spAutoFit/>
          </a:bodyPr>
          <a:lstStyle/>
          <a:p>
            <a:pPr algn="just"/>
            <a:r>
              <a:rPr lang="es-AR" sz="2800" dirty="0">
                <a:latin typeface="Arial" pitchFamily="34" charset="0"/>
                <a:cs typeface="Arial" pitchFamily="34" charset="0"/>
              </a:rPr>
              <a:t>El desplazamiento del elemento móvil del instrumento requiere una cantidad de energía.</a:t>
            </a:r>
          </a:p>
        </p:txBody>
      </p:sp>
      <p:sp>
        <p:nvSpPr>
          <p:cNvPr id="7" name="6 CuadroTexto"/>
          <p:cNvSpPr txBox="1"/>
          <p:nvPr/>
        </p:nvSpPr>
        <p:spPr>
          <a:xfrm>
            <a:off x="3500430" y="3214686"/>
            <a:ext cx="1857388" cy="523220"/>
          </a:xfrm>
          <a:prstGeom prst="rect">
            <a:avLst/>
          </a:prstGeom>
          <a:noFill/>
        </p:spPr>
        <p:txBody>
          <a:bodyPr wrap="square" rtlCol="0">
            <a:spAutoFit/>
          </a:bodyPr>
          <a:lstStyle/>
          <a:p>
            <a:r>
              <a:rPr lang="es-AR" sz="2800" dirty="0" err="1">
                <a:latin typeface="Arial" pitchFamily="34" charset="0"/>
                <a:cs typeface="Arial" pitchFamily="34" charset="0"/>
              </a:rPr>
              <a:t>dP</a:t>
            </a:r>
            <a:r>
              <a:rPr lang="es-AR" sz="2800" dirty="0">
                <a:latin typeface="Arial" pitchFamily="34" charset="0"/>
                <a:cs typeface="Arial" pitchFamily="34" charset="0"/>
              </a:rPr>
              <a:t> = M d</a:t>
            </a:r>
            <a:r>
              <a:rPr lang="el-GR" sz="2800" dirty="0">
                <a:latin typeface="Arial" pitchFamily="34" charset="0"/>
                <a:cs typeface="Arial" pitchFamily="34" charset="0"/>
              </a:rPr>
              <a:t>α</a:t>
            </a:r>
            <a:endParaRPr lang="es-AR" sz="2800" dirty="0">
              <a:latin typeface="Arial" pitchFamily="34" charset="0"/>
              <a:cs typeface="Arial" pitchFamily="34" charset="0"/>
            </a:endParaRPr>
          </a:p>
        </p:txBody>
      </p:sp>
      <p:sp>
        <p:nvSpPr>
          <p:cNvPr id="8" name="7 CuadroTexto"/>
          <p:cNvSpPr txBox="1"/>
          <p:nvPr/>
        </p:nvSpPr>
        <p:spPr>
          <a:xfrm>
            <a:off x="571472" y="4214818"/>
            <a:ext cx="8072462" cy="2246769"/>
          </a:xfrm>
          <a:prstGeom prst="rect">
            <a:avLst/>
          </a:prstGeom>
          <a:noFill/>
        </p:spPr>
        <p:txBody>
          <a:bodyPr wrap="square" rtlCol="0">
            <a:spAutoFit/>
          </a:bodyPr>
          <a:lstStyle/>
          <a:p>
            <a:pPr algn="just"/>
            <a:r>
              <a:rPr lang="es-AR" sz="2800" dirty="0">
                <a:latin typeface="Arial" pitchFamily="34" charset="0"/>
                <a:cs typeface="Arial" pitchFamily="34" charset="0"/>
              </a:rPr>
              <a:t>Esta energía necesaria es suministrada por el circuito al cual está conectado el instrumento. Para no utilizar energía en cantidades mayores, se emplean momentos motores y antagonistas de bajo valor.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3214678" y="3214686"/>
            <a:ext cx="2571768" cy="523220"/>
          </a:xfrm>
          <a:prstGeom prst="rect">
            <a:avLst/>
          </a:prstGeom>
          <a:noFill/>
        </p:spPr>
        <p:txBody>
          <a:bodyPr wrap="square" rtlCol="0">
            <a:spAutoFit/>
          </a:bodyPr>
          <a:lstStyle/>
          <a:p>
            <a:r>
              <a:rPr lang="es-AR" sz="2800" dirty="0">
                <a:latin typeface="Arial" pitchFamily="34" charset="0"/>
                <a:cs typeface="Arial" pitchFamily="34" charset="0"/>
              </a:rPr>
              <a:t>EJERCICIOS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6146" name="Picture 2"/>
          <p:cNvPicPr>
            <a:picLocks noChangeAspect="1" noChangeArrowheads="1"/>
          </p:cNvPicPr>
          <p:nvPr/>
        </p:nvPicPr>
        <p:blipFill>
          <a:blip r:embed="rId3" cstate="print"/>
          <a:srcRect/>
          <a:stretch>
            <a:fillRect/>
          </a:stretch>
        </p:blipFill>
        <p:spPr bwMode="auto">
          <a:xfrm>
            <a:off x="714348" y="1785926"/>
            <a:ext cx="7606551" cy="4500594"/>
          </a:xfrm>
          <a:prstGeom prst="rect">
            <a:avLst/>
          </a:prstGeom>
          <a:noFill/>
          <a:ln w="9525">
            <a:noFill/>
            <a:miter lim="800000"/>
            <a:headEnd/>
            <a:tailEnd/>
          </a:ln>
        </p:spPr>
      </p:pic>
      <p:sp>
        <p:nvSpPr>
          <p:cNvPr id="5" name="4 CuadroTexto"/>
          <p:cNvSpPr txBox="1"/>
          <p:nvPr/>
        </p:nvSpPr>
        <p:spPr>
          <a:xfrm>
            <a:off x="857224" y="1142984"/>
            <a:ext cx="6500858" cy="369332"/>
          </a:xfrm>
          <a:prstGeom prst="rect">
            <a:avLst/>
          </a:prstGeom>
          <a:noFill/>
        </p:spPr>
        <p:txBody>
          <a:bodyPr wrap="square" rtlCol="0">
            <a:spAutoFit/>
          </a:bodyPr>
          <a:lstStyle/>
          <a:p>
            <a:r>
              <a:rPr lang="es-AR" dirty="0">
                <a:latin typeface="Arial" pitchFamily="34" charset="0"/>
                <a:cs typeface="Arial" pitchFamily="34" charset="0"/>
              </a:rPr>
              <a:t>RANGO SELECCIONADO 1,5 A</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1071538" y="1142984"/>
            <a:ext cx="3929090" cy="369332"/>
          </a:xfrm>
          <a:prstGeom prst="rect">
            <a:avLst/>
          </a:prstGeom>
          <a:noFill/>
        </p:spPr>
        <p:txBody>
          <a:bodyPr wrap="square" rtlCol="0">
            <a:spAutoFit/>
          </a:bodyPr>
          <a:lstStyle/>
          <a:p>
            <a:r>
              <a:rPr lang="es-AR" dirty="0">
                <a:latin typeface="Arial" pitchFamily="34" charset="0"/>
                <a:cs typeface="Arial" pitchFamily="34" charset="0"/>
              </a:rPr>
              <a:t>RANGO SELECCIONADO 3 A</a:t>
            </a:r>
          </a:p>
        </p:txBody>
      </p:sp>
      <p:pic>
        <p:nvPicPr>
          <p:cNvPr id="7171" name="Picture 3"/>
          <p:cNvPicPr>
            <a:picLocks noChangeAspect="1" noChangeArrowheads="1"/>
          </p:cNvPicPr>
          <p:nvPr/>
        </p:nvPicPr>
        <p:blipFill>
          <a:blip r:embed="rId3" cstate="print"/>
          <a:srcRect/>
          <a:stretch>
            <a:fillRect/>
          </a:stretch>
        </p:blipFill>
        <p:spPr bwMode="auto">
          <a:xfrm>
            <a:off x="785786" y="1928802"/>
            <a:ext cx="7572375" cy="4381500"/>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11" name="10 CuadroTexto"/>
          <p:cNvSpPr txBox="1"/>
          <p:nvPr/>
        </p:nvSpPr>
        <p:spPr>
          <a:xfrm>
            <a:off x="1500166" y="1500174"/>
            <a:ext cx="6286544" cy="523220"/>
          </a:xfrm>
          <a:prstGeom prst="rect">
            <a:avLst/>
          </a:prstGeom>
          <a:noFill/>
        </p:spPr>
        <p:txBody>
          <a:bodyPr wrap="square" rtlCol="0">
            <a:spAutoFit/>
          </a:bodyPr>
          <a:lstStyle/>
          <a:p>
            <a:r>
              <a:rPr lang="es-AR" sz="2800" b="1" dirty="0">
                <a:latin typeface="Arial" pitchFamily="34" charset="0"/>
                <a:cs typeface="Arial" pitchFamily="34" charset="0"/>
              </a:rPr>
              <a:t>Generalidades sobre instrumentos</a:t>
            </a:r>
          </a:p>
        </p:txBody>
      </p:sp>
      <p:sp>
        <p:nvSpPr>
          <p:cNvPr id="12" name="11 CuadroTexto"/>
          <p:cNvSpPr txBox="1"/>
          <p:nvPr/>
        </p:nvSpPr>
        <p:spPr>
          <a:xfrm>
            <a:off x="571472" y="2500306"/>
            <a:ext cx="8001056" cy="2246769"/>
          </a:xfrm>
          <a:prstGeom prst="rect">
            <a:avLst/>
          </a:prstGeom>
          <a:noFill/>
        </p:spPr>
        <p:txBody>
          <a:bodyPr wrap="square" rtlCol="0">
            <a:spAutoFit/>
          </a:bodyPr>
          <a:lstStyle/>
          <a:p>
            <a:pPr algn="just"/>
            <a:r>
              <a:rPr lang="es-AR" sz="2800" b="1" dirty="0">
                <a:latin typeface="Arial" pitchFamily="34" charset="0"/>
                <a:cs typeface="Arial" pitchFamily="34" charset="0"/>
              </a:rPr>
              <a:t>Elemento primario</a:t>
            </a:r>
            <a:r>
              <a:rPr lang="es-AR" sz="2800" dirty="0">
                <a:latin typeface="Arial" pitchFamily="34" charset="0"/>
                <a:cs typeface="Arial" pitchFamily="34" charset="0"/>
              </a:rPr>
              <a:t>: Transforma la magnitud eléctrica a medir en la otra que actúa directamente sobre el sistema secundario indicador, cuya misión es traducir esta acción en un desplazamiento del índice.</a:t>
            </a:r>
          </a:p>
        </p:txBody>
      </p:sp>
      <p:sp>
        <p:nvSpPr>
          <p:cNvPr id="13" name="12 CuadroTexto"/>
          <p:cNvSpPr txBox="1"/>
          <p:nvPr/>
        </p:nvSpPr>
        <p:spPr>
          <a:xfrm>
            <a:off x="1214414" y="5143512"/>
            <a:ext cx="6929486" cy="954107"/>
          </a:xfrm>
          <a:prstGeom prst="rect">
            <a:avLst/>
          </a:prstGeom>
          <a:noFill/>
        </p:spPr>
        <p:txBody>
          <a:bodyPr wrap="square" rtlCol="0">
            <a:spAutoFit/>
          </a:bodyPr>
          <a:lstStyle/>
          <a:p>
            <a:r>
              <a:rPr lang="es-AR" sz="2800" b="1" dirty="0">
                <a:latin typeface="Arial" pitchFamily="34" charset="0"/>
                <a:cs typeface="Arial" pitchFamily="34" charset="0"/>
              </a:rPr>
              <a:t>Índice</a:t>
            </a:r>
            <a:r>
              <a:rPr lang="es-AR" sz="2800" dirty="0">
                <a:latin typeface="Arial" pitchFamily="34" charset="0"/>
                <a:cs typeface="Arial" pitchFamily="34" charset="0"/>
              </a:rPr>
              <a:t>: Material (aguja) o inmaterial (haz de luz)</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527229" y="1874728"/>
            <a:ext cx="8001056" cy="3108543"/>
          </a:xfrm>
          <a:prstGeom prst="rect">
            <a:avLst/>
          </a:prstGeom>
          <a:noFill/>
        </p:spPr>
        <p:txBody>
          <a:bodyPr wrap="square" rtlCol="0">
            <a:spAutoFit/>
          </a:bodyPr>
          <a:lstStyle/>
          <a:p>
            <a:pPr algn="just"/>
            <a:r>
              <a:rPr lang="es-AR" sz="2800" dirty="0">
                <a:latin typeface="Arial" pitchFamily="34" charset="0"/>
                <a:cs typeface="Arial" pitchFamily="34" charset="0"/>
              </a:rPr>
              <a:t>Un voltímetro tiene un campo de indicación de 500 V y su escala tiene 250 divisiones. Calcular:</a:t>
            </a:r>
          </a:p>
          <a:p>
            <a:pPr algn="just"/>
            <a:endParaRPr lang="es-AR" sz="2800" dirty="0">
              <a:latin typeface="Arial" pitchFamily="34" charset="0"/>
              <a:cs typeface="Arial" pitchFamily="34" charset="0"/>
            </a:endParaRPr>
          </a:p>
          <a:p>
            <a:pPr algn="just"/>
            <a:r>
              <a:rPr lang="es-AR" sz="2800" dirty="0">
                <a:latin typeface="Arial" pitchFamily="34" charset="0"/>
                <a:cs typeface="Arial" pitchFamily="34" charset="0"/>
              </a:rPr>
              <a:t>a- Constante del instrumento.</a:t>
            </a:r>
          </a:p>
          <a:p>
            <a:pPr algn="just"/>
            <a:endParaRPr lang="es-AR" sz="2800" dirty="0">
              <a:latin typeface="Arial" pitchFamily="34" charset="0"/>
              <a:cs typeface="Arial" pitchFamily="34" charset="0"/>
            </a:endParaRPr>
          </a:p>
          <a:p>
            <a:pPr algn="just"/>
            <a:r>
              <a:rPr lang="es-AR" sz="2800" dirty="0">
                <a:latin typeface="Arial" pitchFamily="34" charset="0"/>
                <a:cs typeface="Arial" pitchFamily="34" charset="0"/>
              </a:rPr>
              <a:t>b- Valor de la medición cuando el índice señala 100 divisiones.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785786" y="1643050"/>
            <a:ext cx="7572428" cy="1384995"/>
          </a:xfrm>
          <a:prstGeom prst="rect">
            <a:avLst/>
          </a:prstGeom>
          <a:noFill/>
        </p:spPr>
        <p:txBody>
          <a:bodyPr wrap="square" rtlCol="0">
            <a:spAutoFit/>
          </a:bodyPr>
          <a:lstStyle/>
          <a:p>
            <a:pPr algn="just"/>
            <a:r>
              <a:rPr lang="es-AR" sz="2800" b="1" dirty="0">
                <a:latin typeface="Arial" pitchFamily="34" charset="0"/>
                <a:cs typeface="Arial" pitchFamily="34" charset="0"/>
              </a:rPr>
              <a:t>Sistema secundario</a:t>
            </a:r>
            <a:r>
              <a:rPr lang="es-AR" sz="2800" dirty="0">
                <a:latin typeface="Arial" pitchFamily="34" charset="0"/>
                <a:cs typeface="Arial" pitchFamily="34" charset="0"/>
              </a:rPr>
              <a:t>: Elemento móvil y elemento estático. La parte móvil está comúnmente provista de la aguja indicadora.</a:t>
            </a:r>
          </a:p>
        </p:txBody>
      </p:sp>
      <p:sp>
        <p:nvSpPr>
          <p:cNvPr id="6" name="5 CuadroTexto"/>
          <p:cNvSpPr txBox="1"/>
          <p:nvPr/>
        </p:nvSpPr>
        <p:spPr>
          <a:xfrm>
            <a:off x="928662" y="3286124"/>
            <a:ext cx="5000660" cy="523220"/>
          </a:xfrm>
          <a:prstGeom prst="rect">
            <a:avLst/>
          </a:prstGeom>
          <a:noFill/>
        </p:spPr>
        <p:txBody>
          <a:bodyPr wrap="square" rtlCol="0">
            <a:spAutoFit/>
          </a:bodyPr>
          <a:lstStyle/>
          <a:p>
            <a:r>
              <a:rPr lang="es-AR" sz="2800" dirty="0">
                <a:latin typeface="Arial" pitchFamily="34" charset="0"/>
                <a:cs typeface="Arial" pitchFamily="34" charset="0"/>
              </a:rPr>
              <a:t>Ejemplo: VOLTÍMETRO</a:t>
            </a:r>
          </a:p>
        </p:txBody>
      </p:sp>
      <p:sp>
        <p:nvSpPr>
          <p:cNvPr id="7" name="6 CuadroTexto"/>
          <p:cNvSpPr txBox="1"/>
          <p:nvPr/>
        </p:nvSpPr>
        <p:spPr>
          <a:xfrm>
            <a:off x="928662" y="4071942"/>
            <a:ext cx="5500726" cy="523220"/>
          </a:xfrm>
          <a:prstGeom prst="rect">
            <a:avLst/>
          </a:prstGeom>
          <a:noFill/>
        </p:spPr>
        <p:txBody>
          <a:bodyPr wrap="square" rtlCol="0">
            <a:spAutoFit/>
          </a:bodyPr>
          <a:lstStyle/>
          <a:p>
            <a:r>
              <a:rPr lang="es-AR" sz="2800" dirty="0">
                <a:latin typeface="Arial" pitchFamily="34" charset="0"/>
                <a:cs typeface="Arial" pitchFamily="34" charset="0"/>
              </a:rPr>
              <a:t>Magnitud a medir: TENSIÓN</a:t>
            </a:r>
          </a:p>
        </p:txBody>
      </p:sp>
      <p:sp>
        <p:nvSpPr>
          <p:cNvPr id="8" name="7 CuadroTexto"/>
          <p:cNvSpPr txBox="1"/>
          <p:nvPr/>
        </p:nvSpPr>
        <p:spPr>
          <a:xfrm>
            <a:off x="285720" y="5000636"/>
            <a:ext cx="8643998" cy="1384995"/>
          </a:xfrm>
          <a:prstGeom prst="rect">
            <a:avLst/>
          </a:prstGeom>
          <a:noFill/>
        </p:spPr>
        <p:txBody>
          <a:bodyPr wrap="square" rtlCol="0">
            <a:spAutoFit/>
          </a:bodyPr>
          <a:lstStyle/>
          <a:p>
            <a:pPr algn="just"/>
            <a:r>
              <a:rPr lang="es-AR" sz="2800" dirty="0">
                <a:latin typeface="Arial" pitchFamily="34" charset="0"/>
                <a:cs typeface="Arial" pitchFamily="34" charset="0"/>
              </a:rPr>
              <a:t>Por el sistema primario circula una corriente proporcional la tensión aplicada, la magnitud medida tensión está transformada en la otra, corriente.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500034" y="1643050"/>
            <a:ext cx="8001056" cy="2246769"/>
          </a:xfrm>
          <a:prstGeom prst="rect">
            <a:avLst/>
          </a:prstGeom>
          <a:noFill/>
        </p:spPr>
        <p:txBody>
          <a:bodyPr wrap="square" rtlCol="0">
            <a:spAutoFit/>
          </a:bodyPr>
          <a:lstStyle/>
          <a:p>
            <a:pPr algn="just"/>
            <a:r>
              <a:rPr lang="es-AR" sz="2800" dirty="0">
                <a:latin typeface="Arial" pitchFamily="34" charset="0"/>
                <a:cs typeface="Arial" pitchFamily="34" charset="0"/>
              </a:rPr>
              <a:t>La corriente al circular por el sistema primario, es causante del desplazamiento del elemento móvil, con respecto al elemento estático. En conjunto con el elemento móvil se desplaza el índice sobre la escala.</a:t>
            </a:r>
          </a:p>
        </p:txBody>
      </p:sp>
      <p:sp>
        <p:nvSpPr>
          <p:cNvPr id="6" name="5 CuadroTexto"/>
          <p:cNvSpPr txBox="1"/>
          <p:nvPr/>
        </p:nvSpPr>
        <p:spPr>
          <a:xfrm>
            <a:off x="500034" y="4429132"/>
            <a:ext cx="8143932" cy="1384995"/>
          </a:xfrm>
          <a:prstGeom prst="rect">
            <a:avLst/>
          </a:prstGeom>
          <a:noFill/>
        </p:spPr>
        <p:txBody>
          <a:bodyPr wrap="square" rtlCol="0">
            <a:spAutoFit/>
          </a:bodyPr>
          <a:lstStyle/>
          <a:p>
            <a:pPr algn="just"/>
            <a:r>
              <a:rPr lang="es-AR" sz="2800" dirty="0">
                <a:latin typeface="Arial" pitchFamily="34" charset="0"/>
                <a:cs typeface="Arial" pitchFamily="34" charset="0"/>
              </a:rPr>
              <a:t>El desplazamiento del índice  depende de la corriente, y ésta, de la tensión. El desplazamiento es función de la tensión.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pic>
        <p:nvPicPr>
          <p:cNvPr id="1026" name="Picture 2"/>
          <p:cNvPicPr>
            <a:picLocks noChangeAspect="1" noChangeArrowheads="1"/>
          </p:cNvPicPr>
          <p:nvPr/>
        </p:nvPicPr>
        <p:blipFill>
          <a:blip r:embed="rId3" cstate="print"/>
          <a:srcRect/>
          <a:stretch>
            <a:fillRect/>
          </a:stretch>
        </p:blipFill>
        <p:spPr bwMode="auto">
          <a:xfrm>
            <a:off x="5000628" y="2428868"/>
            <a:ext cx="2843217" cy="2747807"/>
          </a:xfrm>
          <a:prstGeom prst="rect">
            <a:avLst/>
          </a:prstGeom>
          <a:noFill/>
          <a:ln w="9525">
            <a:noFill/>
            <a:miter lim="800000"/>
            <a:headEnd/>
            <a:tailEnd/>
          </a:ln>
        </p:spPr>
      </p:pic>
      <p:pic>
        <p:nvPicPr>
          <p:cNvPr id="2" name="Picture 3"/>
          <p:cNvPicPr>
            <a:picLocks noChangeAspect="1" noChangeArrowheads="1"/>
          </p:cNvPicPr>
          <p:nvPr/>
        </p:nvPicPr>
        <p:blipFill>
          <a:blip r:embed="rId4" cstate="print"/>
          <a:srcRect/>
          <a:stretch>
            <a:fillRect/>
          </a:stretch>
        </p:blipFill>
        <p:spPr bwMode="auto">
          <a:xfrm rot="-60000">
            <a:off x="1604432" y="1808124"/>
            <a:ext cx="2576963" cy="3784525"/>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428596" y="1500174"/>
            <a:ext cx="8286808" cy="2246769"/>
          </a:xfrm>
          <a:prstGeom prst="rect">
            <a:avLst/>
          </a:prstGeom>
          <a:noFill/>
        </p:spPr>
        <p:txBody>
          <a:bodyPr wrap="square" rtlCol="0">
            <a:spAutoFit/>
          </a:bodyPr>
          <a:lstStyle/>
          <a:p>
            <a:pPr algn="just"/>
            <a:r>
              <a:rPr lang="es-AR" sz="2800" dirty="0">
                <a:latin typeface="Arial" pitchFamily="34" charset="0"/>
                <a:cs typeface="Arial" pitchFamily="34" charset="0"/>
              </a:rPr>
              <a:t>El desplazamiento del elemento móvil se produce por la acción de una fuerza. Depende de la magnitud que actúa sobre el sistema y también de la posición del elemento móvil con respecto al elemento estático.</a:t>
            </a:r>
          </a:p>
        </p:txBody>
      </p:sp>
      <p:sp>
        <p:nvSpPr>
          <p:cNvPr id="6" name="5 CuadroTexto"/>
          <p:cNvSpPr txBox="1"/>
          <p:nvPr/>
        </p:nvSpPr>
        <p:spPr>
          <a:xfrm>
            <a:off x="357158" y="3857628"/>
            <a:ext cx="8358246" cy="2677656"/>
          </a:xfrm>
          <a:prstGeom prst="rect">
            <a:avLst/>
          </a:prstGeom>
          <a:noFill/>
        </p:spPr>
        <p:txBody>
          <a:bodyPr wrap="square" rtlCol="0">
            <a:spAutoFit/>
          </a:bodyPr>
          <a:lstStyle/>
          <a:p>
            <a:pPr algn="just"/>
            <a:r>
              <a:rPr lang="es-AR" sz="2800" dirty="0">
                <a:latin typeface="Arial" pitchFamily="34" charset="0"/>
                <a:cs typeface="Arial" pitchFamily="34" charset="0"/>
              </a:rPr>
              <a:t>El elemento móvil generalmente efectúa un movimiento giratorio y su posición está determinada por el ángulo de desviación de la posición de reposo, o sea de la posición en la cual el elemento no está sometido a ninguna acción de la fuerza.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2643174" y="1500174"/>
            <a:ext cx="3929090" cy="523220"/>
          </a:xfrm>
          <a:prstGeom prst="rect">
            <a:avLst/>
          </a:prstGeom>
          <a:noFill/>
        </p:spPr>
        <p:txBody>
          <a:bodyPr wrap="square" rtlCol="0">
            <a:spAutoFit/>
          </a:bodyPr>
          <a:lstStyle/>
          <a:p>
            <a:r>
              <a:rPr lang="es-AR" sz="2800" b="1" dirty="0">
                <a:latin typeface="Arial" pitchFamily="34" charset="0"/>
                <a:cs typeface="Arial" pitchFamily="34" charset="0"/>
              </a:rPr>
              <a:t>MOMENTO MOTOR</a:t>
            </a:r>
          </a:p>
        </p:txBody>
      </p:sp>
      <p:sp>
        <p:nvSpPr>
          <p:cNvPr id="6" name="5 CuadroTexto"/>
          <p:cNvSpPr txBox="1"/>
          <p:nvPr/>
        </p:nvSpPr>
        <p:spPr>
          <a:xfrm>
            <a:off x="3286116" y="2500306"/>
            <a:ext cx="2571768" cy="523220"/>
          </a:xfrm>
          <a:prstGeom prst="rect">
            <a:avLst/>
          </a:prstGeom>
          <a:noFill/>
        </p:spPr>
        <p:txBody>
          <a:bodyPr wrap="square" rtlCol="0">
            <a:spAutoFit/>
          </a:bodyPr>
          <a:lstStyle/>
          <a:p>
            <a:r>
              <a:rPr lang="es-AR" sz="2800" dirty="0">
                <a:latin typeface="Arial" pitchFamily="34" charset="0"/>
                <a:cs typeface="Arial" pitchFamily="34" charset="0"/>
              </a:rPr>
              <a:t>M = f ( Y , </a:t>
            </a:r>
            <a:r>
              <a:rPr lang="el-GR" sz="2800" dirty="0">
                <a:latin typeface="Arial" pitchFamily="34" charset="0"/>
                <a:cs typeface="Arial" pitchFamily="34" charset="0"/>
              </a:rPr>
              <a:t>α</a:t>
            </a:r>
            <a:r>
              <a:rPr lang="es-AR" sz="2800" dirty="0">
                <a:latin typeface="Arial" pitchFamily="34" charset="0"/>
                <a:cs typeface="Arial" pitchFamily="34" charset="0"/>
              </a:rPr>
              <a:t> )</a:t>
            </a:r>
          </a:p>
        </p:txBody>
      </p:sp>
      <p:sp>
        <p:nvSpPr>
          <p:cNvPr id="8" name="7 CuadroTexto"/>
          <p:cNvSpPr txBox="1"/>
          <p:nvPr/>
        </p:nvSpPr>
        <p:spPr>
          <a:xfrm>
            <a:off x="3286116" y="3500438"/>
            <a:ext cx="2714644" cy="523220"/>
          </a:xfrm>
          <a:prstGeom prst="rect">
            <a:avLst/>
          </a:prstGeom>
          <a:noFill/>
        </p:spPr>
        <p:txBody>
          <a:bodyPr wrap="square" rtlCol="0">
            <a:spAutoFit/>
          </a:bodyPr>
          <a:lstStyle/>
          <a:p>
            <a:r>
              <a:rPr lang="es-AR" sz="2800" dirty="0">
                <a:latin typeface="Arial" pitchFamily="34" charset="0"/>
                <a:cs typeface="Arial" pitchFamily="34" charset="0"/>
              </a:rPr>
              <a:t>M = f ( X , </a:t>
            </a:r>
            <a:r>
              <a:rPr lang="el-GR" sz="2800" dirty="0">
                <a:latin typeface="Arial" pitchFamily="34" charset="0"/>
                <a:cs typeface="Arial" pitchFamily="34" charset="0"/>
              </a:rPr>
              <a:t>α</a:t>
            </a:r>
            <a:r>
              <a:rPr lang="es-AR" sz="2800" dirty="0">
                <a:latin typeface="Arial" pitchFamily="34" charset="0"/>
                <a:cs typeface="Arial" pitchFamily="34" charset="0"/>
              </a:rPr>
              <a:t> )</a:t>
            </a:r>
          </a:p>
        </p:txBody>
      </p:sp>
      <p:sp>
        <p:nvSpPr>
          <p:cNvPr id="9" name="8 CuadroTexto"/>
          <p:cNvSpPr txBox="1"/>
          <p:nvPr/>
        </p:nvSpPr>
        <p:spPr>
          <a:xfrm>
            <a:off x="642910" y="4857760"/>
            <a:ext cx="4143404" cy="707886"/>
          </a:xfrm>
          <a:prstGeom prst="rect">
            <a:avLst/>
          </a:prstGeom>
          <a:noFill/>
        </p:spPr>
        <p:txBody>
          <a:bodyPr wrap="square" rtlCol="0">
            <a:spAutoFit/>
          </a:bodyPr>
          <a:lstStyle/>
          <a:p>
            <a:pPr algn="just"/>
            <a:r>
              <a:rPr lang="es-AR" sz="2000" dirty="0">
                <a:latin typeface="Arial" pitchFamily="34" charset="0"/>
                <a:cs typeface="Arial" pitchFamily="34" charset="0"/>
              </a:rPr>
              <a:t>Magnitud transformada X en magnitud medida.</a:t>
            </a:r>
          </a:p>
        </p:txBody>
      </p:sp>
      <p:pic>
        <p:nvPicPr>
          <p:cNvPr id="2050" name="Picture 2"/>
          <p:cNvPicPr>
            <a:picLocks noChangeAspect="1" noChangeArrowheads="1"/>
          </p:cNvPicPr>
          <p:nvPr/>
        </p:nvPicPr>
        <p:blipFill>
          <a:blip r:embed="rId3" cstate="print">
            <a:lum bright="17000" contrast="24000"/>
          </a:blip>
          <a:srcRect/>
          <a:stretch>
            <a:fillRect/>
          </a:stretch>
        </p:blipFill>
        <p:spPr bwMode="auto">
          <a:xfrm>
            <a:off x="5199024" y="4286256"/>
            <a:ext cx="3378250" cy="2432869"/>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642910" y="2285992"/>
            <a:ext cx="7929618" cy="2246769"/>
          </a:xfrm>
          <a:prstGeom prst="rect">
            <a:avLst/>
          </a:prstGeom>
          <a:noFill/>
        </p:spPr>
        <p:txBody>
          <a:bodyPr wrap="square" rtlCol="0">
            <a:spAutoFit/>
          </a:bodyPr>
          <a:lstStyle/>
          <a:p>
            <a:pPr algn="just"/>
            <a:r>
              <a:rPr lang="es-AR" sz="2800" dirty="0">
                <a:latin typeface="Arial" pitchFamily="34" charset="0"/>
                <a:cs typeface="Arial" pitchFamily="34" charset="0"/>
              </a:rPr>
              <a:t>Para que el desplazamiento sea función del valor de la magnitud medida, es imprescindible aplicar al elemento móvil otro momento cuyo valor dependa del ángulo de desviación y que tenga sentido contrario al momento motor.</a:t>
            </a:r>
          </a:p>
        </p:txBody>
      </p:sp>
      <p:sp>
        <p:nvSpPr>
          <p:cNvPr id="6" name="5 CuadroTexto"/>
          <p:cNvSpPr txBox="1"/>
          <p:nvPr/>
        </p:nvSpPr>
        <p:spPr>
          <a:xfrm>
            <a:off x="2214546" y="1500174"/>
            <a:ext cx="4572032" cy="523220"/>
          </a:xfrm>
          <a:prstGeom prst="rect">
            <a:avLst/>
          </a:prstGeom>
          <a:noFill/>
        </p:spPr>
        <p:txBody>
          <a:bodyPr wrap="square" rtlCol="0">
            <a:spAutoFit/>
          </a:bodyPr>
          <a:lstStyle/>
          <a:p>
            <a:r>
              <a:rPr lang="es-AR" sz="2800" b="1" dirty="0">
                <a:latin typeface="Arial" pitchFamily="34" charset="0"/>
                <a:cs typeface="Arial" pitchFamily="34" charset="0"/>
              </a:rPr>
              <a:t>MOMENTO ANTAGÓNICO</a:t>
            </a:r>
          </a:p>
        </p:txBody>
      </p:sp>
      <p:sp>
        <p:nvSpPr>
          <p:cNvPr id="7" name="6 CuadroTexto"/>
          <p:cNvSpPr txBox="1"/>
          <p:nvPr/>
        </p:nvSpPr>
        <p:spPr>
          <a:xfrm>
            <a:off x="3643306" y="5000636"/>
            <a:ext cx="2000264" cy="523220"/>
          </a:xfrm>
          <a:prstGeom prst="rect">
            <a:avLst/>
          </a:prstGeom>
          <a:noFill/>
        </p:spPr>
        <p:txBody>
          <a:bodyPr wrap="square" rtlCol="0">
            <a:spAutoFit/>
          </a:bodyPr>
          <a:lstStyle/>
          <a:p>
            <a:r>
              <a:rPr lang="es-AR" sz="2800" dirty="0" err="1">
                <a:latin typeface="Arial" pitchFamily="34" charset="0"/>
                <a:cs typeface="Arial" pitchFamily="34" charset="0"/>
              </a:rPr>
              <a:t>Ma</a:t>
            </a:r>
            <a:r>
              <a:rPr lang="es-AR" sz="2800" dirty="0">
                <a:latin typeface="Arial" pitchFamily="34" charset="0"/>
                <a:cs typeface="Arial" pitchFamily="34" charset="0"/>
              </a:rPr>
              <a:t> = f ( </a:t>
            </a:r>
            <a:r>
              <a:rPr lang="el-GR" sz="2800" dirty="0">
                <a:latin typeface="Arial" pitchFamily="34" charset="0"/>
                <a:cs typeface="Arial" pitchFamily="34" charset="0"/>
              </a:rPr>
              <a:t>α</a:t>
            </a:r>
            <a:r>
              <a:rPr lang="es-AR" sz="2800" dirty="0">
                <a:latin typeface="Arial" pitchFamily="34" charset="0"/>
                <a:cs typeface="Arial" pitchFamily="34" charset="0"/>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214282" y="214290"/>
            <a:ext cx="8715436" cy="642942"/>
          </a:xfrm>
          <a:prstGeom prst="rect">
            <a:avLst/>
          </a:prstGeom>
          <a:solidFill>
            <a:schemeClr val="accent1">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8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rial" pitchFamily="34" charset="0"/>
                <a:cs typeface="Arial" pitchFamily="34" charset="0"/>
              </a:rPr>
              <a:t>LABORATORIO DE MEDICIONES</a:t>
            </a:r>
          </a:p>
        </p:txBody>
      </p:sp>
      <p:pic>
        <p:nvPicPr>
          <p:cNvPr id="1027" name="Picture 3" descr="G:\UTN INSPT\imagesCADQE17X.jpg"/>
          <p:cNvPicPr>
            <a:picLocks noChangeAspect="1" noChangeArrowheads="1"/>
          </p:cNvPicPr>
          <p:nvPr/>
        </p:nvPicPr>
        <p:blipFill>
          <a:blip r:embed="rId2" cstate="print"/>
          <a:srcRect/>
          <a:stretch>
            <a:fillRect/>
          </a:stretch>
        </p:blipFill>
        <p:spPr bwMode="auto">
          <a:xfrm>
            <a:off x="7786710" y="0"/>
            <a:ext cx="773363" cy="1000108"/>
          </a:xfrm>
          <a:prstGeom prst="rect">
            <a:avLst/>
          </a:prstGeom>
          <a:noFill/>
        </p:spPr>
      </p:pic>
      <p:sp>
        <p:nvSpPr>
          <p:cNvPr id="5" name="4 CuadroTexto"/>
          <p:cNvSpPr txBox="1"/>
          <p:nvPr/>
        </p:nvSpPr>
        <p:spPr>
          <a:xfrm>
            <a:off x="2214546" y="1785926"/>
            <a:ext cx="5715040" cy="2246769"/>
          </a:xfrm>
          <a:prstGeom prst="rect">
            <a:avLst/>
          </a:prstGeom>
          <a:noFill/>
        </p:spPr>
        <p:txBody>
          <a:bodyPr wrap="square" rtlCol="0">
            <a:spAutoFit/>
          </a:bodyPr>
          <a:lstStyle/>
          <a:p>
            <a:r>
              <a:rPr lang="es-AR" sz="2800" dirty="0">
                <a:latin typeface="Arial" pitchFamily="34" charset="0"/>
                <a:cs typeface="Arial" pitchFamily="34" charset="0"/>
              </a:rPr>
              <a:t>∑ M = M + (-</a:t>
            </a:r>
            <a:r>
              <a:rPr lang="es-AR" sz="2800" dirty="0" err="1">
                <a:latin typeface="Arial" pitchFamily="34" charset="0"/>
                <a:cs typeface="Arial" pitchFamily="34" charset="0"/>
              </a:rPr>
              <a:t>Ma</a:t>
            </a:r>
            <a:r>
              <a:rPr lang="es-AR" sz="2800" dirty="0">
                <a:latin typeface="Arial" pitchFamily="34" charset="0"/>
                <a:cs typeface="Arial" pitchFamily="34" charset="0"/>
              </a:rPr>
              <a:t>) = 0</a:t>
            </a:r>
          </a:p>
          <a:p>
            <a:endParaRPr lang="es-AR" sz="2800" dirty="0">
              <a:latin typeface="Arial" pitchFamily="34" charset="0"/>
              <a:cs typeface="Arial" pitchFamily="34" charset="0"/>
            </a:endParaRPr>
          </a:p>
          <a:p>
            <a:r>
              <a:rPr lang="es-AR" sz="2800" dirty="0">
                <a:latin typeface="Arial" pitchFamily="34" charset="0"/>
                <a:cs typeface="Arial" pitchFamily="34" charset="0"/>
              </a:rPr>
              <a:t>f1 ( X , </a:t>
            </a:r>
            <a:r>
              <a:rPr lang="el-GR" sz="2800" dirty="0">
                <a:latin typeface="Arial" pitchFamily="34" charset="0"/>
                <a:cs typeface="Arial" pitchFamily="34" charset="0"/>
              </a:rPr>
              <a:t>α</a:t>
            </a:r>
            <a:r>
              <a:rPr lang="es-AR" sz="2800" dirty="0">
                <a:latin typeface="Arial" pitchFamily="34" charset="0"/>
                <a:cs typeface="Arial" pitchFamily="34" charset="0"/>
              </a:rPr>
              <a:t> ) = f2 ( </a:t>
            </a:r>
            <a:r>
              <a:rPr lang="el-GR" sz="2800" dirty="0">
                <a:latin typeface="Arial" pitchFamily="34" charset="0"/>
                <a:cs typeface="Arial" pitchFamily="34" charset="0"/>
              </a:rPr>
              <a:t>α</a:t>
            </a:r>
            <a:r>
              <a:rPr lang="es-AR" sz="2800" dirty="0">
                <a:latin typeface="Arial" pitchFamily="34" charset="0"/>
                <a:cs typeface="Arial" pitchFamily="34" charset="0"/>
              </a:rPr>
              <a:t> )</a:t>
            </a:r>
          </a:p>
          <a:p>
            <a:endParaRPr lang="es-AR" sz="2800" dirty="0">
              <a:latin typeface="Arial" pitchFamily="34" charset="0"/>
              <a:cs typeface="Arial" pitchFamily="34" charset="0"/>
            </a:endParaRPr>
          </a:p>
          <a:p>
            <a:r>
              <a:rPr lang="es-AR" sz="2400" dirty="0">
                <a:latin typeface="Arial" pitchFamily="34" charset="0"/>
                <a:cs typeface="Arial" pitchFamily="34" charset="0"/>
              </a:rPr>
              <a:t>Sustituyendo queda</a:t>
            </a:r>
            <a:r>
              <a:rPr lang="es-AR" sz="2800" dirty="0">
                <a:latin typeface="Arial" pitchFamily="34" charset="0"/>
                <a:cs typeface="Arial" pitchFamily="34" charset="0"/>
              </a:rPr>
              <a:t>: </a:t>
            </a:r>
            <a:r>
              <a:rPr lang="el-GR" sz="2800" dirty="0">
                <a:latin typeface="Arial" pitchFamily="34" charset="0"/>
                <a:cs typeface="Arial" pitchFamily="34" charset="0"/>
              </a:rPr>
              <a:t>α</a:t>
            </a:r>
            <a:r>
              <a:rPr lang="es-AR" sz="2800" dirty="0">
                <a:latin typeface="Arial" pitchFamily="34" charset="0"/>
                <a:cs typeface="Arial" pitchFamily="34" charset="0"/>
              </a:rPr>
              <a:t> = </a:t>
            </a:r>
            <a:r>
              <a:rPr lang="az-Cyrl-AZ" sz="2800" dirty="0">
                <a:latin typeface="Arial" pitchFamily="34" charset="0"/>
                <a:cs typeface="Arial" pitchFamily="34" charset="0"/>
              </a:rPr>
              <a:t>Р</a:t>
            </a:r>
            <a:r>
              <a:rPr lang="es-AR" sz="2800" dirty="0">
                <a:latin typeface="Arial" pitchFamily="34" charset="0"/>
                <a:cs typeface="Arial" pitchFamily="34" charset="0"/>
              </a:rPr>
              <a:t> (X)</a:t>
            </a:r>
          </a:p>
        </p:txBody>
      </p:sp>
      <p:sp>
        <p:nvSpPr>
          <p:cNvPr id="7" name="6 CuadroTexto"/>
          <p:cNvSpPr txBox="1"/>
          <p:nvPr/>
        </p:nvSpPr>
        <p:spPr>
          <a:xfrm>
            <a:off x="642910" y="4786322"/>
            <a:ext cx="8001056" cy="954107"/>
          </a:xfrm>
          <a:prstGeom prst="rect">
            <a:avLst/>
          </a:prstGeom>
          <a:noFill/>
        </p:spPr>
        <p:txBody>
          <a:bodyPr wrap="square" rtlCol="0">
            <a:spAutoFit/>
          </a:bodyPr>
          <a:lstStyle/>
          <a:p>
            <a:pPr algn="just"/>
            <a:r>
              <a:rPr lang="es-AR" sz="2800" b="1" dirty="0">
                <a:latin typeface="Arial" pitchFamily="34" charset="0"/>
                <a:cs typeface="Arial" pitchFamily="34" charset="0"/>
              </a:rPr>
              <a:t>El ángulo de desviación es función de la magnitud eléctrica medida.</a:t>
            </a:r>
          </a:p>
        </p:txBody>
      </p:sp>
    </p:spTree>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614BCC9CD7DBDA4E90F6E467C3CED051" ma:contentTypeVersion="3" ma:contentTypeDescription="Crear nuevo documento." ma:contentTypeScope="" ma:versionID="58e145cfbd918fcf60eedd2b310a18ca">
  <xsd:schema xmlns:xsd="http://www.w3.org/2001/XMLSchema" xmlns:xs="http://www.w3.org/2001/XMLSchema" xmlns:p="http://schemas.microsoft.com/office/2006/metadata/properties" xmlns:ns2="397df017-1763-484d-bc35-673190dceec5" targetNamespace="http://schemas.microsoft.com/office/2006/metadata/properties" ma:root="true" ma:fieldsID="5348ead7abc4cfd1f5fd756d6362145a" ns2:_="">
    <xsd:import namespace="397df017-1763-484d-bc35-673190dceec5"/>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97df017-1763-484d-bc35-673190dcee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FF5BAD-5E1E-4E0D-93C4-95F561135B35}">
  <ds:schemaRefs>
    <ds:schemaRef ds:uri="http://purl.org/dc/elements/1.1/"/>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397df017-1763-484d-bc35-673190dceec5"/>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C3EEC8DC-85A5-4FE4-99B2-3451AA27C6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97df017-1763-484d-bc35-673190dcee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69756AD-3E3F-433D-8461-6573C78C743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531</TotalTime>
  <Words>526</Words>
  <Application>Microsoft Office PowerPoint</Application>
  <PresentationFormat>Presentación en pantalla (4:3)</PresentationFormat>
  <Paragraphs>58</Paragraphs>
  <Slides>20</Slides>
  <Notes>1</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20</vt:i4>
      </vt:variant>
    </vt:vector>
  </HeadingPairs>
  <TitlesOfParts>
    <vt:vector size="23" baseType="lpstr">
      <vt:lpstr>Arial</vt:lpstr>
      <vt:lpstr>Calibri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RICARDO</dc:creator>
  <cp:lastModifiedBy>Omar</cp:lastModifiedBy>
  <cp:revision>45</cp:revision>
  <dcterms:created xsi:type="dcterms:W3CDTF">2012-02-10T15:10:37Z</dcterms:created>
  <dcterms:modified xsi:type="dcterms:W3CDTF">2020-05-12T18:54:59Z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0x010100614BCC9CD7DBDA4E90F6E467C3CED051</vt:lpwstr>
  </property>
</Properties>
</file>

<file path=docProps/thumbnail.jpeg>
</file>